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4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31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5" autoAdjust="0"/>
    <p:restoredTop sz="90929"/>
  </p:normalViewPr>
  <p:slideViewPr>
    <p:cSldViewPr>
      <p:cViewPr varScale="1">
        <p:scale>
          <a:sx n="106" d="100"/>
          <a:sy n="106" d="100"/>
        </p:scale>
        <p:origin x="15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15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85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486650" y="838200"/>
            <a:ext cx="2286000" cy="533876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838200"/>
            <a:ext cx="6705600" cy="5338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37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43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795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5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9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51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25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641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48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fundo0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7740650" y="6556375"/>
            <a:ext cx="1979613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pt-BR" sz="1000">
                <a:solidFill>
                  <a:schemeClr val="bg1"/>
                </a:solidFill>
                <a:latin typeface="Verdana" panose="020B0604030504040204" pitchFamily="34" charset="0"/>
              </a:rPr>
              <a:t>slide  </a:t>
            </a:r>
            <a:fld id="{555040BB-96C9-4641-B4D3-3F49B29612E8}" type="slidenum">
              <a:rPr lang="en-GB" altLang="pt-BR" sz="1000">
                <a:solidFill>
                  <a:schemeClr val="bg1"/>
                </a:solidFill>
                <a:latin typeface="Verdana" panose="020B0604030504040204" pitchFamily="34" charset="0"/>
              </a:rPr>
              <a:pPr algn="ctr"/>
              <a:t>‹nº›</a:t>
            </a:fld>
            <a:endParaRPr lang="en-GB" altLang="pt-BR" sz="10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30163"/>
            <a:ext cx="197961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pt-BR" sz="1000">
                <a:solidFill>
                  <a:schemeClr val="bg1"/>
                </a:solidFill>
                <a:latin typeface="Verdana" panose="020B0604030504040204" pitchFamily="34" charset="0"/>
              </a:rPr>
              <a:t>Capítulo 2</a:t>
            </a:r>
          </a:p>
          <a:p>
            <a:r>
              <a:rPr lang="en-GB" altLang="pt-BR" sz="1000">
                <a:solidFill>
                  <a:schemeClr val="bg1"/>
                </a:solidFill>
                <a:latin typeface="Verdana" panose="020B0604030504040204" pitchFamily="34" charset="0"/>
              </a:rPr>
              <a:t>Amplificadores</a:t>
            </a:r>
          </a:p>
          <a:p>
            <a:r>
              <a:rPr lang="en-GB" altLang="pt-BR" sz="1000">
                <a:solidFill>
                  <a:schemeClr val="bg1"/>
                </a:solidFill>
                <a:latin typeface="Verdana" panose="020B0604030504040204" pitchFamily="34" charset="0"/>
              </a:rPr>
              <a:t>operacionais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838200"/>
            <a:ext cx="8172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rgbClr val="F5821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5821E"/>
          </a:solidFill>
          <a:latin typeface="Verdan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wmf"/><Relationship Id="rId7" Type="http://schemas.openxmlformats.org/officeDocument/2006/relationships/image" Target="../media/image42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w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ivro_microeletro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81088"/>
            <a:ext cx="3173413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72000" y="4267200"/>
            <a:ext cx="1630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 b="1">
                <a:solidFill>
                  <a:schemeClr val="bg1"/>
                </a:solidFill>
                <a:latin typeface="Verdana" panose="020B0604030504040204" pitchFamily="34" charset="0"/>
              </a:rPr>
              <a:t>Capítulo 2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4572000" y="4483100"/>
            <a:ext cx="3995738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1pPr>
            <a:lvl2pPr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2pPr>
            <a:lvl3pPr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3pPr>
            <a:lvl4pPr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4pPr>
            <a:lvl5pPr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5821E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altLang="pt-BR" sz="2700" dirty="0"/>
              <a:t>Amplificadores</a:t>
            </a:r>
            <a:br>
              <a:rPr lang="pt-BR" altLang="pt-BR" sz="2700" dirty="0"/>
            </a:br>
            <a:r>
              <a:rPr lang="pt-BR" altLang="pt-BR" sz="2700" dirty="0" smtClean="0"/>
              <a:t>operacionais</a:t>
            </a:r>
            <a:endParaRPr lang="pt-BR" altLang="pt-B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58674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47664" y="188640"/>
                <a:ext cx="41044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Exemplo 2.2 (obter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alta sem resistências muito grandes)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88640"/>
                <a:ext cx="410445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47664" y="2132856"/>
                <a:ext cx="2664296" cy="5833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132856"/>
                <a:ext cx="2664296" cy="5833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7398863" cy="34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835696" y="80709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Circuito somador ponderado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691680" y="3911145"/>
                <a:ext cx="3528392" cy="117403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911145"/>
                <a:ext cx="3528392" cy="11740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427833"/>
            <a:ext cx="6943725" cy="287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835696" y="807095"/>
            <a:ext cx="69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Circuito somador ponderado com pesos positivos e negativos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690542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350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não inversor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19672" y="1743199"/>
            <a:ext cx="748883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 smtClean="0"/>
              <a:t>Importante: a  realimentação continua sendo negativa.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547664" y="4214698"/>
                <a:ext cx="2448272" cy="1446550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200" dirty="0" smtClean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200" dirty="0" smtClean="0"/>
                  <a:t>, o circuito fica o mesmo para as duas configurações.</a:t>
                </a:r>
                <a:endParaRPr lang="pt-BR" sz="2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4214698"/>
                <a:ext cx="2448272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942" t="-403" r="-3641" b="-5242"/>
                </a:stretch>
              </a:blipFill>
              <a:ln w="635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79" y="1700808"/>
            <a:ext cx="7370517" cy="26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691680" y="7350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não inversor ideal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665979" y="1700808"/>
                <a:ext cx="1800200" cy="999697"/>
              </a:xfrm>
              <a:prstGeom prst="rect">
                <a:avLst/>
              </a:prstGeom>
              <a:noFill/>
              <a:ln w="508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pt-BR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79" y="1700808"/>
                <a:ext cx="1800200" cy="999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300192" y="2708920"/>
                <a:ext cx="2376264" cy="660630"/>
              </a:xfrm>
              <a:prstGeom prst="rect">
                <a:avLst/>
              </a:prstGeom>
              <a:noFill/>
              <a:ln w="508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𝐺𝑎𝑛h𝑜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708920"/>
                <a:ext cx="2376264" cy="6606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08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1665979" y="4493537"/>
                <a:ext cx="7370517" cy="209711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 w="6350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Amplificador não inversor com ganho de malha aberta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 finito</a:t>
                </a:r>
              </a:p>
              <a:p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den>
                    </m:f>
                    <m:r>
                      <a:rPr lang="pt-B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pt-B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den>
                    </m:f>
                  </m:oMath>
                </a14:m>
                <a:r>
                  <a:rPr lang="pt-BR" sz="2800" dirty="0" smtClean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d>
                      <m:dPr>
                        <m:ctrlP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≅1+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pt-BR" sz="28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79" y="4493537"/>
                <a:ext cx="7370517" cy="2097113"/>
              </a:xfrm>
              <a:prstGeom prst="rect">
                <a:avLst/>
              </a:prstGeom>
              <a:blipFill rotWithShape="0">
                <a:blip r:embed="rId5"/>
                <a:stretch>
                  <a:fillRect l="-820" t="-847" r="-1066"/>
                </a:stretch>
              </a:blipFill>
              <a:ln w="635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00"/>
            <a:ext cx="7596336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350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não inversor (</a:t>
            </a:r>
            <a:r>
              <a:rPr lang="pt-BR" b="1" i="1" dirty="0" smtClean="0">
                <a:solidFill>
                  <a:schemeClr val="bg1"/>
                </a:solidFill>
              </a:rPr>
              <a:t>buffer</a:t>
            </a:r>
            <a:r>
              <a:rPr lang="pt-BR" b="1" dirty="0" smtClean="0">
                <a:solidFill>
                  <a:schemeClr val="bg1"/>
                </a:solidFill>
              </a:rPr>
              <a:t> de tensão ou seguidor de tensão)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79712" y="2348879"/>
            <a:ext cx="4392488" cy="1215588"/>
            <a:chOff x="1979712" y="2348880"/>
            <a:chExt cx="4049325" cy="1080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ixaDeTexto 1"/>
                <p:cNvSpPr txBox="1"/>
                <p:nvPr/>
              </p:nvSpPr>
              <p:spPr>
                <a:xfrm>
                  <a:off x="1979712" y="2348880"/>
                  <a:ext cx="1152128" cy="830997"/>
                </a:xfrm>
                <a:prstGeom prst="rect">
                  <a:avLst/>
                </a:prstGeom>
                <a:noFill/>
                <a:ln w="444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pt-BR" dirty="0" smtClean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pt-BR" dirty="0" smtClean="0"/>
                    <a:t> 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2" name="CaixaDeTexto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2348880"/>
                  <a:ext cx="1152128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ector de seta reta 5"/>
            <p:cNvCxnSpPr/>
            <p:nvPr/>
          </p:nvCxnSpPr>
          <p:spPr>
            <a:xfrm>
              <a:off x="3131840" y="2780928"/>
              <a:ext cx="905726" cy="144016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>
              <a:off x="3131840" y="2996952"/>
              <a:ext cx="2897197" cy="432451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38325"/>
            <a:ext cx="6798574" cy="445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350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de diferenças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16138"/>
            <a:ext cx="5105400" cy="3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350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de diferenças (circuito simples)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691680" y="5517232"/>
                <a:ext cx="70567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>
                    <a:solidFill>
                      <a:schemeClr val="bg1"/>
                    </a:solidFill>
                  </a:rPr>
                  <a:t>Utilizando-se superposição, consideramos primeiro só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, e depois só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pt-BR" b="1" dirty="0" smtClean="0">
                    <a:solidFill>
                      <a:schemeClr val="bg1"/>
                    </a:solidFill>
                  </a:rPr>
                  <a:t>.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517232"/>
                <a:ext cx="7056784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r="-778" b="-16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30002"/>
            <a:ext cx="47942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18864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amplificador de diferenças (circuito simples)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6156176" y="2276872"/>
                <a:ext cx="2160240" cy="660630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276872"/>
                <a:ext cx="2160240" cy="6606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541660" y="5013176"/>
                <a:ext cx="3350820" cy="681405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60" y="5013176"/>
                <a:ext cx="3350820" cy="6814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403648" y="2348880"/>
                <a:ext cx="2520280" cy="2354491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 sz="2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200" dirty="0" smtClean="0"/>
                  <a:t> </a:t>
                </a:r>
              </a:p>
              <a:p>
                <a:endParaRPr lang="pt-BR" sz="2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pt-BR" sz="2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200" dirty="0" smtClean="0"/>
                  <a:t> </a:t>
                </a:r>
              </a:p>
              <a:p>
                <a:endParaRPr lang="pt-BR" sz="2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pt-BR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200" dirty="0" smtClean="0"/>
                  <a:t> </a:t>
                </a:r>
                <a:endParaRPr lang="pt-BR" sz="2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348880"/>
                <a:ext cx="2520280" cy="23544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444208" y="2996952"/>
                <a:ext cx="2664296" cy="1598258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pt-BR" b="1" i="0" dirty="0" smtClean="0">
                    <a:latin typeface="+mn-lt"/>
                  </a:rPr>
                  <a:t>Final: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𝐼𝑑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996952"/>
                <a:ext cx="2664296" cy="1598258"/>
              </a:xfrm>
              <a:prstGeom prst="rect">
                <a:avLst/>
              </a:prstGeom>
              <a:blipFill rotWithShape="0">
                <a:blip r:embed="rId6"/>
                <a:stretch>
                  <a:fillRect l="-2237" t="-1103"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47664" y="476672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amplificador de diferenças (circuito simples, só com excitação em modo comum)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835696" y="1821017"/>
            <a:ext cx="6984776" cy="4560311"/>
            <a:chOff x="2051720" y="1700808"/>
            <a:chExt cx="6567696" cy="4196680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700808"/>
              <a:ext cx="6567696" cy="4196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Conector de seta reta 3"/>
            <p:cNvCxnSpPr/>
            <p:nvPr/>
          </p:nvCxnSpPr>
          <p:spPr>
            <a:xfrm flipV="1">
              <a:off x="5508104" y="2852936"/>
              <a:ext cx="0" cy="72000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ixaDeTexto 4"/>
            <p:cNvSpPr txBox="1"/>
            <p:nvPr/>
          </p:nvSpPr>
          <p:spPr>
            <a:xfrm>
              <a:off x="5076056" y="3100898"/>
              <a:ext cx="475536" cy="40011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pt-BR" sz="2000" dirty="0" smtClean="0"/>
                <a:t>0 V</a:t>
              </a:r>
              <a:endParaRPr lang="pt-BR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508104" y="4835827"/>
                <a:ext cx="3550677" cy="681405"/>
              </a:xfrm>
              <a:prstGeom prst="rect">
                <a:avLst/>
              </a:prstGeom>
              <a:solidFill>
                <a:schemeClr val="bg1"/>
              </a:solidFill>
              <a:ln w="476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35827"/>
                <a:ext cx="3550677" cy="6814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31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97138"/>
            <a:ext cx="4876800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691680" y="735087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- símbolo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059832" y="278092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Entrada inversora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743200" y="3316922"/>
            <a:ext cx="255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Entrada não inversora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300464" y="1340768"/>
            <a:ext cx="3664024" cy="830997"/>
          </a:xfrm>
          <a:prstGeom prst="rect">
            <a:avLst/>
          </a:prstGeom>
          <a:noFill/>
          <a:ln w="889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V</a:t>
            </a:r>
            <a:r>
              <a:rPr lang="pt-BR" baseline="-25000" dirty="0" smtClean="0">
                <a:solidFill>
                  <a:schemeClr val="bg1"/>
                </a:solidFill>
              </a:rPr>
              <a:t>3</a:t>
            </a:r>
            <a:r>
              <a:rPr lang="pt-BR" dirty="0" smtClean="0">
                <a:solidFill>
                  <a:schemeClr val="bg1"/>
                </a:solidFill>
              </a:rPr>
              <a:t> fica em fase com V</a:t>
            </a:r>
            <a:r>
              <a:rPr lang="pt-BR" baseline="-25000" dirty="0" smtClean="0">
                <a:solidFill>
                  <a:schemeClr val="bg1"/>
                </a:solidFill>
              </a:rPr>
              <a:t>2</a:t>
            </a:r>
            <a:r>
              <a:rPr lang="pt-BR" dirty="0" smtClean="0">
                <a:solidFill>
                  <a:schemeClr val="bg1"/>
                </a:solidFill>
              </a:rPr>
              <a:t> e 180 graus defasado de V</a:t>
            </a:r>
            <a:r>
              <a:rPr lang="pt-BR" baseline="-250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81" y="1896616"/>
            <a:ext cx="7523723" cy="405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476672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amplificador de diferenças (circuito simples, só com excitação em modo comum)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84781" y="1896616"/>
                <a:ext cx="2448272" cy="785921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81" y="1896616"/>
                <a:ext cx="2448272" cy="7859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86400"/>
            <a:ext cx="85566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59379" r="22802"/>
          <a:stretch/>
        </p:blipFill>
        <p:spPr bwMode="auto">
          <a:xfrm>
            <a:off x="3707905" y="3933056"/>
            <a:ext cx="3744416" cy="200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547664" y="365755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 de diferenças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(circuito melhorado – amplificador de instrumentação)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r="23972" b="46291"/>
          <a:stretch/>
        </p:blipFill>
        <p:spPr bwMode="auto">
          <a:xfrm>
            <a:off x="1547664" y="1234975"/>
            <a:ext cx="3456384" cy="26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026150"/>
            <a:ext cx="6172200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4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61438" y="1828800"/>
            <a:ext cx="7547066" cy="3256384"/>
            <a:chOff x="1561438" y="1828800"/>
            <a:chExt cx="7547066" cy="3256384"/>
          </a:xfrm>
        </p:grpSpPr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438" y="1828800"/>
              <a:ext cx="7547066" cy="32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Grupo 1"/>
            <p:cNvGrpSpPr/>
            <p:nvPr/>
          </p:nvGrpSpPr>
          <p:grpSpPr>
            <a:xfrm>
              <a:off x="1907704" y="4734793"/>
              <a:ext cx="1794346" cy="206375"/>
              <a:chOff x="1907704" y="4734793"/>
              <a:chExt cx="1794346" cy="206375"/>
            </a:xfrm>
          </p:grpSpPr>
          <p:pic>
            <p:nvPicPr>
              <p:cNvPr id="583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704" y="4734793"/>
                <a:ext cx="782638" cy="20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74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4769718"/>
                <a:ext cx="10350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" name="CaixaDeTexto 4"/>
          <p:cNvSpPr txBox="1"/>
          <p:nvPr/>
        </p:nvSpPr>
        <p:spPr>
          <a:xfrm>
            <a:off x="1547664" y="43776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 de diferenças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(circuito melhorado – amplificador de instrumentação)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803048" y="1849524"/>
                <a:ext cx="2304256" cy="1219436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48" y="1849524"/>
                <a:ext cx="2304256" cy="12194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803048" y="4452895"/>
                <a:ext cx="2304256" cy="632289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𝐼𝑐𝑚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48" y="4452895"/>
                <a:ext cx="2304256" cy="6322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561438" y="5445224"/>
                <a:ext cx="7582562" cy="954107"/>
              </a:xfrm>
              <a:prstGeom prst="rect">
                <a:avLst/>
              </a:prstGeom>
              <a:noFill/>
              <a:ln w="889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b="1" dirty="0" smtClean="0">
                    <a:solidFill>
                      <a:schemeClr val="bg1"/>
                    </a:solidFill>
                  </a:rPr>
                  <a:t> pode ser descasado, que não haverá efeito </a:t>
                </a:r>
                <a:r>
                  <a:rPr lang="pt-BR" sz="2800" b="1" smtClean="0">
                    <a:solidFill>
                      <a:schemeClr val="bg1"/>
                    </a:solidFill>
                  </a:rPr>
                  <a:t>sobre o </a:t>
                </a:r>
                <a:r>
                  <a:rPr lang="pt-BR" sz="2800" b="1" dirty="0" smtClean="0">
                    <a:solidFill>
                      <a:schemeClr val="bg1"/>
                    </a:solidFill>
                  </a:rPr>
                  <a:t>ganho de modo comum</a:t>
                </a:r>
                <a:endParaRPr lang="pt-B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438" y="5445224"/>
                <a:ext cx="7582562" cy="954107"/>
              </a:xfrm>
              <a:prstGeom prst="rect">
                <a:avLst/>
              </a:prstGeom>
              <a:blipFill rotWithShape="0">
                <a:blip r:embed="rId7"/>
                <a:stretch>
                  <a:fillRect t="-1744" b="-10465"/>
                </a:stretch>
              </a:blipFill>
              <a:ln w="889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574334" y="1286853"/>
                <a:ext cx="5521274" cy="461665"/>
              </a:xfrm>
              <a:prstGeom prst="rect">
                <a:avLst/>
              </a:prstGeom>
              <a:noFill/>
              <a:ln w="889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𝐼𝑐𝑚</m:t>
                          </m:r>
                        </m:sub>
                      </m:sSub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𝐼𝑐𝑚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34" y="1286853"/>
                <a:ext cx="552127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889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57400"/>
            <a:ext cx="5486400" cy="299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437763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 de diferenças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(circuito melhorado – amplificador de instrumentação)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Exemplo 2.3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47664" y="5157192"/>
                <a:ext cx="75963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Ganho máximo</a:t>
                </a:r>
              </a:p>
              <a:p>
                <a:pPr algn="ctr"/>
                <a:r>
                  <a:rPr lang="pt-BR" dirty="0" smtClean="0">
                    <a:solidFill>
                      <a:schemeClr val="bg1"/>
                    </a:solidFill>
                  </a:rPr>
                  <a:t>   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 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Ganho mínimo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157192"/>
                <a:ext cx="7596336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14" y="1844824"/>
            <a:ext cx="754529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Efeito do ganho de malha aberta finito e da faixa de passagem estreita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975648" y="1240057"/>
            <a:ext cx="3168352" cy="1938992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Resposta em frequência típica de um </a:t>
            </a:r>
            <a:r>
              <a:rPr lang="pt-BR" sz="2000" b="1" dirty="0" err="1" smtClean="0"/>
              <a:t>Amp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Op</a:t>
            </a:r>
            <a:r>
              <a:rPr lang="pt-BR" sz="2000" b="1" dirty="0" smtClean="0"/>
              <a:t> internamente compensado (existência do polo dominante, considerado como polo único, </a:t>
            </a:r>
            <a:r>
              <a:rPr lang="pt-BR" sz="2000" b="1" dirty="0" err="1" smtClean="0"/>
              <a:t>Cap</a:t>
            </a:r>
            <a:r>
              <a:rPr lang="pt-BR" sz="2000" b="1" dirty="0" smtClean="0"/>
              <a:t> 9)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475656" y="1844824"/>
                <a:ext cx="3312368" cy="424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)≅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 </m:t>
                    </m:r>
                    <m:d>
                      <m:dPr>
                        <m:begChr m:val="|"/>
                        <m:endChr m:val="|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(0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844824"/>
                <a:ext cx="3312368" cy="42456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5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3382541"/>
            <a:ext cx="6769100" cy="299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Resposta em frequência para malha fechada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bg1"/>
                </a:solidFill>
              </a:rPr>
              <a:t>Configuração não inversora de ganho 10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547664" y="1628800"/>
                <a:ext cx="7596336" cy="1575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pt-B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628800"/>
                <a:ext cx="7596336" cy="15754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7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33" y="3284984"/>
            <a:ext cx="723055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Resposta em frequência para malha fechada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bg1"/>
                </a:solidFill>
              </a:rPr>
              <a:t>Configuração inversora de ganho 10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547664" y="1628800"/>
                <a:ext cx="7596336" cy="1575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pt-B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>
                              <m:f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628800"/>
                <a:ext cx="7596336" cy="15754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0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3805"/>
            <a:ext cx="7362678" cy="346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Operação para grandes sinais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076056" y="1311151"/>
            <a:ext cx="3960440" cy="1028905"/>
            <a:chOff x="5076056" y="1383159"/>
            <a:chExt cx="3960440" cy="1028905"/>
          </a:xfrm>
        </p:grpSpPr>
        <p:sp>
          <p:nvSpPr>
            <p:cNvPr id="2" name="CaixaDeTexto 1"/>
            <p:cNvSpPr txBox="1"/>
            <p:nvPr/>
          </p:nvSpPr>
          <p:spPr>
            <a:xfrm>
              <a:off x="5076056" y="1383159"/>
              <a:ext cx="3960440" cy="461665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Saturação da tensão de saída</a:t>
              </a:r>
              <a:endParaRPr lang="pt-BR" b="1" dirty="0"/>
            </a:p>
          </p:txBody>
        </p:sp>
        <p:sp>
          <p:nvSpPr>
            <p:cNvPr id="4" name="Seta para baixo 3"/>
            <p:cNvSpPr/>
            <p:nvPr/>
          </p:nvSpPr>
          <p:spPr>
            <a:xfrm>
              <a:off x="6552016" y="1836000"/>
              <a:ext cx="468256" cy="57606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Seta para baixo 5"/>
          <p:cNvSpPr/>
          <p:nvPr/>
        </p:nvSpPr>
        <p:spPr>
          <a:xfrm>
            <a:off x="7056072" y="1772816"/>
            <a:ext cx="468256" cy="216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5469031"/>
            <a:ext cx="7344816" cy="1200329"/>
          </a:xfrm>
          <a:prstGeom prst="rect">
            <a:avLst/>
          </a:prstGeom>
          <a:solidFill>
            <a:srgbClr val="92D050"/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Limitação da corrente de saída: 20 </a:t>
            </a:r>
            <a:r>
              <a:rPr lang="pt-BR" b="1" dirty="0" err="1" smtClean="0"/>
              <a:t>mA</a:t>
            </a:r>
            <a:r>
              <a:rPr lang="pt-BR" b="1" dirty="0" smtClean="0"/>
              <a:t> para o </a:t>
            </a:r>
            <a:r>
              <a:rPr lang="pt-BR" b="1" dirty="0" err="1" smtClean="0"/>
              <a:t>Amp</a:t>
            </a:r>
            <a:r>
              <a:rPr lang="pt-BR" b="1" dirty="0" smtClean="0"/>
              <a:t> </a:t>
            </a:r>
            <a:r>
              <a:rPr lang="pt-BR" b="1" dirty="0" err="1" smtClean="0"/>
              <a:t>Op</a:t>
            </a:r>
            <a:r>
              <a:rPr lang="pt-BR" b="1" dirty="0" smtClean="0"/>
              <a:t> 741 (deve-se assegurar que a carga nunca solicitará mais que essa corrente)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6717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07" y="1844825"/>
            <a:ext cx="729488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Operação para grandes sinais</a:t>
            </a:r>
          </a:p>
          <a:p>
            <a:r>
              <a:rPr lang="pt-BR" b="1" i="1" dirty="0" err="1" smtClean="0">
                <a:solidFill>
                  <a:schemeClr val="bg1"/>
                </a:solidFill>
              </a:rPr>
              <a:t>Slew</a:t>
            </a:r>
            <a:r>
              <a:rPr lang="pt-BR" b="1" i="1" dirty="0" smtClean="0">
                <a:solidFill>
                  <a:schemeClr val="bg1"/>
                </a:solidFill>
              </a:rPr>
              <a:t> rate </a:t>
            </a:r>
            <a:r>
              <a:rPr lang="pt-BR" dirty="0" smtClean="0">
                <a:solidFill>
                  <a:schemeClr val="bg1"/>
                </a:solidFill>
              </a:rPr>
              <a:t>(taxa máxima de variação da tensão de saída)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619672" y="1811706"/>
                <a:ext cx="2182313" cy="309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sz="2000" dirty="0" smtClean="0"/>
                  <a:t>(em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 </a:t>
                </a:r>
                <a:endParaRPr lang="pt-BR" sz="2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811706"/>
                <a:ext cx="2182313" cy="3090783"/>
              </a:xfrm>
              <a:prstGeom prst="rect">
                <a:avLst/>
              </a:prstGeom>
              <a:blipFill rotWithShape="0">
                <a:blip r:embed="rId3"/>
                <a:stretch>
                  <a:fillRect l="-3073" b="-5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62" y="2362200"/>
            <a:ext cx="7589220" cy="32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7978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Operação para grandes sinais</a:t>
            </a:r>
          </a:p>
          <a:p>
            <a:r>
              <a:rPr lang="pt-BR" b="1" i="1" dirty="0" err="1" smtClean="0">
                <a:solidFill>
                  <a:schemeClr val="bg1"/>
                </a:solidFill>
              </a:rPr>
              <a:t>Slew</a:t>
            </a:r>
            <a:r>
              <a:rPr lang="pt-BR" b="1" i="1" dirty="0" smtClean="0">
                <a:solidFill>
                  <a:schemeClr val="bg1"/>
                </a:solidFill>
              </a:rPr>
              <a:t> rate </a:t>
            </a:r>
            <a:r>
              <a:rPr lang="pt-BR" dirty="0" smtClean="0">
                <a:solidFill>
                  <a:schemeClr val="bg1"/>
                </a:solidFill>
              </a:rPr>
              <a:t>(taxa máxima de variação da tensão de saída)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47664" y="1700808"/>
            <a:ext cx="3960440" cy="461665"/>
          </a:xfrm>
          <a:prstGeom prst="rect">
            <a:avLst/>
          </a:prstGeom>
          <a:solidFill>
            <a:srgbClr val="92D050"/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/>
              <a:t>Como eliminar a distorção?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546362" y="2260887"/>
            <a:ext cx="4176464" cy="830997"/>
          </a:xfrm>
          <a:prstGeom prst="rect">
            <a:avLst/>
          </a:prstGeom>
          <a:solidFill>
            <a:srgbClr val="92D050"/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/>
              <a:t>Reduzindo a frequência e/ou a amplitude do sinal de entrada</a:t>
            </a:r>
            <a:r>
              <a:rPr lang="pt-BR" b="1" dirty="0" smtClean="0"/>
              <a:t>.</a:t>
            </a:r>
            <a:endParaRPr lang="pt-BR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7020272" y="3659959"/>
            <a:ext cx="2088232" cy="1785265"/>
            <a:chOff x="7020272" y="3659959"/>
            <a:chExt cx="2088232" cy="1785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ixaDeTexto 4"/>
                <p:cNvSpPr txBox="1"/>
                <p:nvPr/>
              </p:nvSpPr>
              <p:spPr>
                <a:xfrm>
                  <a:off x="7020272" y="4983559"/>
                  <a:ext cx="2088232" cy="461665"/>
                </a:xfrm>
                <a:prstGeom prst="rect">
                  <a:avLst/>
                </a:prstGeom>
                <a:solidFill>
                  <a:srgbClr val="92D050"/>
                </a:solidFill>
                <a:ln w="88900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 smtClean="0"/>
                    <a:t>Derivada </a:t>
                  </a:r>
                  <a14:m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pt-BR" dirty="0" smtClean="0"/>
                    <a:t> SR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5" name="CaixaDe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4983559"/>
                  <a:ext cx="208823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521" t="-1111" r="-560" b="-16667"/>
                  </a:stretch>
                </a:blipFill>
                <a:ln w="889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Chave direita 5"/>
            <p:cNvSpPr/>
            <p:nvPr/>
          </p:nvSpPr>
          <p:spPr>
            <a:xfrm rot="2079943">
              <a:off x="7108044" y="3659959"/>
              <a:ext cx="288032" cy="1565922"/>
            </a:xfrm>
            <a:prstGeom prst="rightBrace">
              <a:avLst>
                <a:gd name="adj1" fmla="val 8333"/>
                <a:gd name="adj2" fmla="val 52108"/>
              </a:avLst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de seta reta 8"/>
            <p:cNvCxnSpPr>
              <a:stCxn id="6" idx="1"/>
            </p:cNvCxnSpPr>
            <p:nvPr/>
          </p:nvCxnSpPr>
          <p:spPr>
            <a:xfrm>
              <a:off x="7351735" y="4551985"/>
              <a:ext cx="604641" cy="389183"/>
            </a:xfrm>
            <a:prstGeom prst="straightConnector1">
              <a:avLst/>
            </a:prstGeom>
            <a:ln w="1143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547664" y="3573016"/>
                <a:ext cx="1800200" cy="1404744"/>
              </a:xfrm>
              <a:prstGeom prst="rect">
                <a:avLst/>
              </a:prstGeom>
              <a:solidFill>
                <a:srgbClr val="92D050"/>
              </a:solidFill>
              <a:ln w="889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b="1"/>
                </a:lvl1pPr>
              </a:lstStyle>
              <a:p>
                <a:r>
                  <a:rPr lang="pt-BR" i="1" dirty="0"/>
                  <a:t>Slew rate </a:t>
                </a:r>
                <a:r>
                  <a:rPr lang="pt-BR" dirty="0"/>
                  <a:t>do </a:t>
                </a:r>
                <a:r>
                  <a:rPr lang="pt-BR" dirty="0" err="1"/>
                  <a:t>Amp</a:t>
                </a:r>
                <a:r>
                  <a:rPr lang="pt-BR" dirty="0"/>
                  <a:t> </a:t>
                </a:r>
                <a:r>
                  <a:rPr lang="pt-BR" dirty="0" err="1"/>
                  <a:t>Op</a:t>
                </a:r>
                <a:r>
                  <a:rPr lang="pt-BR" dirty="0"/>
                  <a:t> 741: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0,5 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BR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573016"/>
                <a:ext cx="1800200" cy="1404744"/>
              </a:xfrm>
              <a:prstGeom prst="rect">
                <a:avLst/>
              </a:prstGeom>
              <a:blipFill rotWithShape="0">
                <a:blip r:embed="rId4"/>
                <a:stretch>
                  <a:fillRect l="-2903" t="-407" r="-3226"/>
                </a:stretch>
              </a:blipFill>
              <a:ln w="889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3413"/>
            <a:ext cx="7092950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807095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- alimentação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835696" y="476672"/>
            <a:ext cx="3384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Tensão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endParaRPr lang="pt-BR" sz="2800" b="1" i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667000" y="2818159"/>
            <a:ext cx="5649416" cy="3419153"/>
            <a:chOff x="2667000" y="2314103"/>
            <a:chExt cx="5257800" cy="3059113"/>
          </a:xfrm>
        </p:grpSpPr>
        <p:grpSp>
          <p:nvGrpSpPr>
            <p:cNvPr id="4" name="Grupo 3"/>
            <p:cNvGrpSpPr/>
            <p:nvPr/>
          </p:nvGrpSpPr>
          <p:grpSpPr>
            <a:xfrm>
              <a:off x="2667000" y="2314103"/>
              <a:ext cx="5257800" cy="3059113"/>
              <a:chOff x="2667000" y="2286000"/>
              <a:chExt cx="5257800" cy="3059113"/>
            </a:xfrm>
          </p:grpSpPr>
          <p:pic>
            <p:nvPicPr>
              <p:cNvPr id="30724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2286000"/>
                <a:ext cx="5257800" cy="305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CaixaDeTexto 2"/>
              <p:cNvSpPr txBox="1"/>
              <p:nvPr/>
            </p:nvSpPr>
            <p:spPr>
              <a:xfrm>
                <a:off x="6552432" y="2581897"/>
                <a:ext cx="5398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tlCol="0">
                <a:spAutoFit/>
              </a:bodyPr>
              <a:lstStyle/>
              <a:p>
                <a:r>
                  <a:rPr lang="pt-BR" sz="1600" dirty="0" smtClean="0"/>
                  <a:t>real</a:t>
                </a:r>
                <a:endParaRPr lang="pt-BR" sz="1600" dirty="0"/>
              </a:p>
            </p:txBody>
          </p:sp>
        </p:grpSp>
        <p:sp>
          <p:nvSpPr>
            <p:cNvPr id="6" name="CaixaDeTexto 5"/>
            <p:cNvSpPr txBox="1"/>
            <p:nvPr/>
          </p:nvSpPr>
          <p:spPr>
            <a:xfrm>
              <a:off x="6300192" y="3942000"/>
              <a:ext cx="7920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pt-BR" sz="1600" dirty="0" smtClean="0"/>
                <a:t>ideal</a:t>
              </a:r>
              <a:endParaRPr lang="pt-BR" sz="1600" dirty="0"/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1547664" y="1916832"/>
            <a:ext cx="7596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Surge tensão diferente de zero na saída, com ambas entradas zero, devido a descasamentos no circuito.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547664" y="2924944"/>
                <a:ext cx="2232248" cy="2308324"/>
              </a:xfrm>
              <a:prstGeom prst="rect">
                <a:avLst/>
              </a:prstGeom>
              <a:solidFill>
                <a:srgbClr val="92D050"/>
              </a:solidFill>
              <a:ln w="889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b="1" i="1"/>
                </a:lvl1pPr>
              </a:lstStyle>
              <a:p>
                <a:r>
                  <a:rPr lang="pt-BR" i="0" dirty="0"/>
                  <a:t>Solução: </a:t>
                </a:r>
              </a:p>
              <a:p>
                <a:r>
                  <a:rPr lang="pt-BR" i="0" dirty="0"/>
                  <a:t>a) Aplicar uma tensão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𝑶𝑺</m:t>
                        </m:r>
                      </m:sub>
                    </m:sSub>
                  </m:oMath>
                </a14:m>
                <a:r>
                  <a:rPr lang="pt-BR" i="0" dirty="0"/>
                  <a:t> na entrada </a:t>
                </a:r>
                <a:r>
                  <a:rPr lang="pt-BR" i="0" dirty="0" smtClean="0"/>
                  <a:t>2, </a:t>
                </a:r>
                <a:r>
                  <a:rPr lang="pt-BR" i="0" dirty="0"/>
                  <a:t>para compensar o efeito </a:t>
                </a: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924944"/>
                <a:ext cx="223224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2362" t="-254" r="-4724" b="-3053"/>
                </a:stretch>
              </a:blipFill>
              <a:ln w="889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835696" y="476672"/>
            <a:ext cx="6408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Tensão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 </a:t>
            </a:r>
            <a:r>
              <a:rPr lang="pt-BR" sz="2800" b="1" dirty="0" smtClean="0">
                <a:solidFill>
                  <a:schemeClr val="bg1"/>
                </a:solidFill>
              </a:rPr>
              <a:t>com malha fechada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743200" y="2251075"/>
            <a:ext cx="6034990" cy="3554189"/>
            <a:chOff x="2743200" y="2251075"/>
            <a:chExt cx="6034990" cy="3554189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251075"/>
              <a:ext cx="6034990" cy="355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5004048" y="4706784"/>
              <a:ext cx="85108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pt-BR" sz="1600" dirty="0" smtClean="0"/>
                <a:t>     ideal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8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900808"/>
            <a:ext cx="6030889" cy="44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835696" y="476672"/>
            <a:ext cx="6408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Tensão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43608" y="2060848"/>
            <a:ext cx="2232248" cy="2308324"/>
          </a:xfrm>
          <a:prstGeom prst="rect">
            <a:avLst/>
          </a:prstGeom>
          <a:solidFill>
            <a:srgbClr val="92D050"/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 i="1"/>
            </a:lvl1pPr>
          </a:lstStyle>
          <a:p>
            <a:r>
              <a:rPr lang="pt-BR" i="0" dirty="0"/>
              <a:t>Solução: </a:t>
            </a:r>
          </a:p>
          <a:p>
            <a:r>
              <a:rPr lang="pt-BR" i="0" dirty="0" smtClean="0"/>
              <a:t>b) </a:t>
            </a:r>
            <a:r>
              <a:rPr lang="pt-BR" i="0" dirty="0" err="1" smtClean="0"/>
              <a:t>Amp</a:t>
            </a:r>
            <a:r>
              <a:rPr lang="pt-BR" i="0" dirty="0" smtClean="0"/>
              <a:t> </a:t>
            </a:r>
            <a:r>
              <a:rPr lang="pt-BR" i="0" dirty="0" err="1" smtClean="0"/>
              <a:t>Op</a:t>
            </a:r>
            <a:r>
              <a:rPr lang="pt-BR" i="0" dirty="0" smtClean="0"/>
              <a:t> com pinos específicos para anulação do </a:t>
            </a:r>
            <a:r>
              <a:rPr lang="pt-BR" dirty="0" smtClean="0"/>
              <a:t>offset </a:t>
            </a:r>
            <a:r>
              <a:rPr lang="pt-BR" i="0" dirty="0" smtClean="0"/>
              <a:t>(741)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1239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662536"/>
            <a:ext cx="7320265" cy="235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835696" y="476672"/>
            <a:ext cx="6408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Tensão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979712" y="2420888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Outra solução para o </a:t>
            </a:r>
            <a:r>
              <a:rPr lang="pt-BR" i="1" dirty="0" smtClean="0">
                <a:solidFill>
                  <a:schemeClr val="bg1"/>
                </a:solidFill>
              </a:rPr>
              <a:t>offset</a:t>
            </a:r>
            <a:r>
              <a:rPr lang="pt-BR" dirty="0" smtClean="0">
                <a:solidFill>
                  <a:schemeClr val="bg1"/>
                </a:solidFill>
              </a:rPr>
              <a:t>, mas que interfere na resposta em frequência do amplificador.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29061"/>
            <a:ext cx="46672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860032" y="3803556"/>
            <a:ext cx="4032448" cy="1569660"/>
            <a:chOff x="4860032" y="3803556"/>
            <a:chExt cx="4032448" cy="1569660"/>
          </a:xfrm>
        </p:grpSpPr>
        <p:sp>
          <p:nvSpPr>
            <p:cNvPr id="2" name="CaixaDeTexto 1"/>
            <p:cNvSpPr txBox="1"/>
            <p:nvPr/>
          </p:nvSpPr>
          <p:spPr>
            <a:xfrm>
              <a:off x="6660232" y="3803556"/>
              <a:ext cx="2232248" cy="1569660"/>
            </a:xfrm>
            <a:prstGeom prst="rect">
              <a:avLst/>
            </a:prstGeom>
            <a:solidFill>
              <a:schemeClr val="accent1"/>
            </a:solidFill>
            <a:ln w="635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Irrelevantes se o primeiro estágio (diferencial) for com MOS</a:t>
              </a:r>
              <a:endParaRPr lang="pt-BR" dirty="0"/>
            </a:p>
          </p:txBody>
        </p:sp>
        <p:sp>
          <p:nvSpPr>
            <p:cNvPr id="4" name="Seta para a direita 3"/>
            <p:cNvSpPr/>
            <p:nvPr/>
          </p:nvSpPr>
          <p:spPr>
            <a:xfrm flipH="1">
              <a:off x="4860032" y="3969060"/>
              <a:ext cx="180020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 para a direita 5"/>
            <p:cNvSpPr/>
            <p:nvPr/>
          </p:nvSpPr>
          <p:spPr>
            <a:xfrm flipH="1">
              <a:off x="4860032" y="4941168"/>
              <a:ext cx="180020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835696" y="1988840"/>
            <a:ext cx="7164288" cy="622286"/>
            <a:chOff x="1835696" y="1988840"/>
            <a:chExt cx="7164288" cy="622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/>
                <p:cNvSpPr txBox="1"/>
                <p:nvPr/>
              </p:nvSpPr>
              <p:spPr>
                <a:xfrm>
                  <a:off x="1835696" y="1988840"/>
                  <a:ext cx="7164288" cy="622286"/>
                </a:xfrm>
                <a:prstGeom prst="rect">
                  <a:avLst/>
                </a:prstGeom>
                <a:solidFill>
                  <a:schemeClr val="accent1"/>
                </a:solidFill>
                <a:ln w="63500">
                  <a:solidFill>
                    <a:srgbClr val="FFFF0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pt-BR" dirty="0"/>
                    <a:t>                Corrente de polarização de entrada</a:t>
                  </a:r>
                </a:p>
              </p:txBody>
            </p:sp>
          </mc:Choice>
          <mc:Fallback xmlns="">
            <p:sp>
              <p:nvSpPr>
                <p:cNvPr id="7" name="CaixaDe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988840"/>
                  <a:ext cx="7164288" cy="6222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53" b="-3571"/>
                  </a:stretch>
                </a:blipFill>
                <a:ln w="63500"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eta para a direita 7"/>
            <p:cNvSpPr/>
            <p:nvPr/>
          </p:nvSpPr>
          <p:spPr>
            <a:xfrm>
              <a:off x="3635896" y="2204864"/>
              <a:ext cx="864096" cy="21602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835696" y="1988841"/>
            <a:ext cx="7164288" cy="612000"/>
            <a:chOff x="1835696" y="1988839"/>
            <a:chExt cx="7164288" cy="342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1835696" y="1988839"/>
                  <a:ext cx="7164288" cy="342503"/>
                </a:xfrm>
                <a:prstGeom prst="rect">
                  <a:avLst/>
                </a:prstGeom>
                <a:solidFill>
                  <a:schemeClr val="accent1"/>
                </a:solidFill>
                <a:ln w="63500">
                  <a:solidFill>
                    <a:srgbClr val="FFFF0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pt-BR" dirty="0"/>
                    <a:t>                Corrente de </a:t>
                  </a:r>
                  <a:r>
                    <a:rPr lang="pt-BR" i="1" dirty="0" smtClean="0"/>
                    <a:t>offset</a:t>
                  </a:r>
                  <a:r>
                    <a:rPr lang="pt-BR" dirty="0" smtClean="0"/>
                    <a:t> de </a:t>
                  </a:r>
                  <a:r>
                    <a:rPr lang="pt-BR" dirty="0"/>
                    <a:t>entrada</a:t>
                  </a:r>
                </a:p>
              </p:txBody>
            </p:sp>
          </mc:Choice>
          <mc:Fallback xmlns=""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988839"/>
                  <a:ext cx="7164288" cy="3425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703"/>
                  </a:stretch>
                </a:blipFill>
                <a:ln w="63500"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Seta para a direita 12"/>
            <p:cNvSpPr/>
            <p:nvPr/>
          </p:nvSpPr>
          <p:spPr>
            <a:xfrm>
              <a:off x="4211960" y="2029137"/>
              <a:ext cx="864096" cy="21602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852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8111"/>
            <a:ext cx="70231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691680" y="2237963"/>
            <a:ext cx="7344816" cy="3351277"/>
            <a:chOff x="1691680" y="2237963"/>
            <a:chExt cx="7344816" cy="3351277"/>
          </a:xfrm>
        </p:grpSpPr>
        <p:sp>
          <p:nvSpPr>
            <p:cNvPr id="2" name="CaixaDeTexto 1"/>
            <p:cNvSpPr txBox="1"/>
            <p:nvPr/>
          </p:nvSpPr>
          <p:spPr>
            <a:xfrm>
              <a:off x="1691680" y="2237963"/>
              <a:ext cx="2808312" cy="830997"/>
            </a:xfrm>
            <a:prstGeom prst="rect">
              <a:avLst/>
            </a:prstGeom>
            <a:solidFill>
              <a:schemeClr val="accent1"/>
            </a:solidFill>
            <a:ln w="635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</a:lstStyle>
            <a:p>
              <a:r>
                <a:rPr lang="pt-BR" b="1" dirty="0"/>
                <a:t>Efeito na saída em malha fechada</a:t>
              </a:r>
            </a:p>
          </p:txBody>
        </p:sp>
        <p:sp>
          <p:nvSpPr>
            <p:cNvPr id="4" name="Elipse 3"/>
            <p:cNvSpPr/>
            <p:nvPr/>
          </p:nvSpPr>
          <p:spPr>
            <a:xfrm>
              <a:off x="7700640" y="4365104"/>
              <a:ext cx="1335856" cy="1224136"/>
            </a:xfrm>
            <a:prstGeom prst="ellipse">
              <a:avLst/>
            </a:prstGeom>
            <a:noFill/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4240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00188"/>
            <a:ext cx="705802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539552" y="1988840"/>
                <a:ext cx="3456384" cy="3237425"/>
              </a:xfrm>
              <a:prstGeom prst="rect">
                <a:avLst/>
              </a:prstGeom>
              <a:solidFill>
                <a:schemeClr val="accent1"/>
              </a:solidFill>
              <a:ln w="63500">
                <a:solidFill>
                  <a:srgbClr val="FFFF00"/>
                </a:solidFill>
              </a:ln>
            </p:spPr>
            <p:txBody>
              <a:bodyPr wrap="square" lIns="36000" rIns="36000" rtlCol="0">
                <a:spAutoFit/>
              </a:bodyPr>
              <a:lstStyle>
                <a:defPPr>
                  <a:defRPr lang="pt-BR"/>
                </a:defPPr>
                <a:lvl1pPr>
                  <a:defRPr b="1"/>
                </a:lvl1pPr>
              </a:lstStyle>
              <a:p>
                <a:r>
                  <a:rPr lang="pt-BR" dirty="0" smtClean="0"/>
                  <a:t>Redução do </a:t>
                </a:r>
                <a:r>
                  <a:rPr lang="pt-BR" dirty="0" smtClean="0"/>
                  <a:t>efeito: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type m:val="li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b="0" dirty="0" smtClean="0"/>
                  <a:t> </a:t>
                </a:r>
              </a:p>
              <a:p>
                <a:r>
                  <a:rPr lang="pt-BR" b="0" dirty="0" smtClean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b="0" dirty="0" smtClean="0"/>
                  <a:t> </a:t>
                </a:r>
              </a:p>
              <a:p>
                <a:r>
                  <a:rPr lang="pt-BR" b="0" dirty="0" smtClean="0"/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type m:val="lin"/>
                                <m:ctrlPr>
                                  <a:rPr lang="pt-B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pt-BR" b="0" dirty="0" smtClean="0"/>
                  <a:t> que se reduzirá a zero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type m:val="li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dirty="0" smtClean="0"/>
                  <a:t> </a:t>
                </a:r>
                <a:endParaRPr lang="pt-BR" b="0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88840"/>
                <a:ext cx="3456384" cy="3237425"/>
              </a:xfrm>
              <a:prstGeom prst="rect">
                <a:avLst/>
              </a:prstGeom>
              <a:blipFill rotWithShape="0">
                <a:blip r:embed="rId3"/>
                <a:stretch>
                  <a:fillRect l="-3466" t="-555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0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00188"/>
            <a:ext cx="705802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539552" y="1988840"/>
                <a:ext cx="3456384" cy="3805722"/>
              </a:xfrm>
              <a:prstGeom prst="rect">
                <a:avLst/>
              </a:prstGeom>
              <a:solidFill>
                <a:schemeClr val="accent1"/>
              </a:solidFill>
              <a:ln w="63500">
                <a:solidFill>
                  <a:srgbClr val="FFFF00"/>
                </a:solidFill>
              </a:ln>
            </p:spPr>
            <p:txBody>
              <a:bodyPr wrap="square" lIns="36000" rIns="36000" rtlCol="0">
                <a:spAutoFit/>
              </a:bodyPr>
              <a:lstStyle>
                <a:defPPr>
                  <a:defRPr lang="pt-BR"/>
                </a:defPPr>
                <a:lvl1pPr>
                  <a:defRPr b="1"/>
                </a:lvl1pPr>
              </a:lstStyle>
              <a:p>
                <a:r>
                  <a:rPr lang="pt-BR" dirty="0" smtClean="0"/>
                  <a:t>Corrente </a:t>
                </a:r>
                <a:r>
                  <a:rPr lang="pt-BR" dirty="0" smtClean="0"/>
                  <a:t>de </a:t>
                </a:r>
                <a:r>
                  <a:rPr lang="pt-BR" i="1" dirty="0" smtClean="0"/>
                  <a:t>offset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sub>
                    </m:sSub>
                  </m:oMath>
                </a14:m>
                <a:r>
                  <a:rPr lang="pt-BR" dirty="0" smtClean="0"/>
                  <a:t>: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𝑂𝑆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pt-BR" b="0" i="1" dirty="0" smtClean="0">
                    <a:latin typeface="Cambria Math" panose="02040503050406030204" pitchFamily="18" charset="0"/>
                  </a:rPr>
                  <a:t> 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b="0" dirty="0" smtClean="0">
                    <a:latin typeface="Cambria Math" panose="02040503050406030204" pitchFamily="18" charset="0"/>
                  </a:rPr>
                  <a:t>Levando em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type m:val="li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b="0" dirty="0" smtClean="0"/>
                  <a:t> </a:t>
                </a:r>
              </a:p>
              <a:p>
                <a:r>
                  <a:rPr lang="pt-BR" b="0" dirty="0"/>
                  <a:t>c</a:t>
                </a:r>
                <a:r>
                  <a:rPr lang="pt-BR" b="0" dirty="0" smtClean="0"/>
                  <a:t>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type m:val="li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dirty="0" smtClean="0"/>
                  <a:t>, resulta que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pt-BR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sSub>
                        <m:sSub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88840"/>
                <a:ext cx="3456384" cy="3805722"/>
              </a:xfrm>
              <a:prstGeom prst="rect">
                <a:avLst/>
              </a:prstGeom>
              <a:blipFill rotWithShape="0">
                <a:blip r:embed="rId3"/>
                <a:stretch>
                  <a:fillRect l="-3466" t="-472" r="-5026"/>
                </a:stretch>
              </a:blipFill>
              <a:ln w="635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67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64904"/>
            <a:ext cx="6810466" cy="345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779912" y="4254187"/>
            <a:ext cx="4608512" cy="830997"/>
          </a:xfrm>
          <a:prstGeom prst="rect">
            <a:avLst/>
          </a:prstGeom>
          <a:noFill/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r>
              <a:rPr lang="pt-BR" dirty="0" smtClean="0"/>
              <a:t>No caso de acoplamento capacitivo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21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35" y="2204865"/>
            <a:ext cx="670052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476672"/>
            <a:ext cx="730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Imperfeições CC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Correntes de </a:t>
            </a:r>
            <a:r>
              <a:rPr lang="pt-BR" sz="2800" b="1" i="1" dirty="0" smtClean="0">
                <a:solidFill>
                  <a:schemeClr val="bg1"/>
                </a:solidFill>
              </a:rPr>
              <a:t>offset</a:t>
            </a:r>
            <a:r>
              <a:rPr lang="pt-BR" sz="2800" b="1" dirty="0" smtClean="0">
                <a:solidFill>
                  <a:schemeClr val="bg1"/>
                </a:solidFill>
              </a:rPr>
              <a:t> e de polarização de entrada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3059832" y="5013176"/>
            <a:ext cx="5400600" cy="43204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63625"/>
            <a:ext cx="6187008" cy="450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807095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circuito equivalente (modelo ideal)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55" y="3212976"/>
            <a:ext cx="6556154" cy="308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455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Integradores e diferenciadores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Configuração inversora com impedâncias generalizadas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1691680" y="2060848"/>
                <a:ext cx="2880320" cy="883575"/>
              </a:xfrm>
              <a:prstGeom prst="rect">
                <a:avLst/>
              </a:prstGeom>
              <a:solidFill>
                <a:schemeClr val="accent6"/>
              </a:solidFill>
              <a:ln w="8572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060848"/>
                <a:ext cx="2880320" cy="8835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8572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6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05124"/>
            <a:ext cx="4876800" cy="35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455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Integradores e diferenciadores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Configuração inversora com impedâncias generalizadas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1403648" y="2060848"/>
                <a:ext cx="4032448" cy="1626471"/>
              </a:xfrm>
              <a:prstGeom prst="rect">
                <a:avLst/>
              </a:prstGeom>
              <a:solidFill>
                <a:schemeClr val="accent6"/>
              </a:solidFill>
              <a:ln w="8572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se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060848"/>
                <a:ext cx="4032448" cy="16264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8572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1403648" y="3789040"/>
                <a:ext cx="3096344" cy="1966629"/>
              </a:xfrm>
              <a:prstGeom prst="rect">
                <a:avLst/>
              </a:prstGeom>
              <a:solidFill>
                <a:schemeClr val="accent6"/>
              </a:solidFill>
              <a:ln w="8572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i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pt-BR" i="0" dirty="0"/>
                  <a:t>Ganho em frequência zero de </a:t>
                </a:r>
                <a14:m>
                  <m:oMath xmlns:m="http://schemas.openxmlformats.org/officeDocument/2006/math">
                    <m:r>
                      <a:rPr lang="pt-BR"/>
                      <m:t>−</m:t>
                    </m:r>
                    <m:f>
                      <m:fPr>
                        <m:ctrlPr>
                          <a:rPr lang="pt-BR"/>
                        </m:ctrlPr>
                      </m:fPr>
                      <m:num>
                        <m:sSub>
                          <m:sSubPr>
                            <m:ctrlPr>
                              <a:rPr lang="pt-BR"/>
                            </m:ctrlPr>
                          </m:sSubPr>
                          <m:e>
                            <m:r>
                              <a:rPr lang="pt-BR"/>
                              <m:t>𝑅</m:t>
                            </m:r>
                          </m:e>
                          <m:sub>
                            <m:r>
                              <a:rPr lang="pt-BR"/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/>
                            </m:ctrlPr>
                          </m:sSubPr>
                          <m:e>
                            <m:r>
                              <a:rPr lang="pt-BR"/>
                              <m:t>𝑅</m:t>
                            </m:r>
                          </m:e>
                          <m:sub>
                            <m:r>
                              <a:rPr lang="pt-BR"/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/>
                  <a:t> </a:t>
                </a:r>
                <a:r>
                  <a:rPr lang="pt-BR" i="0" dirty="0"/>
                  <a:t>e um único polo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/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/>
                          <m:t>o</m:t>
                        </m:r>
                      </m:sub>
                    </m:sSub>
                    <m:r>
                      <a:rPr lang="pt-BR"/>
                      <m:t>=</m:t>
                    </m:r>
                    <m:f>
                      <m:fPr>
                        <m:ctrlPr>
                          <a:rPr lang="pt-BR"/>
                        </m:ctrlPr>
                      </m:fPr>
                      <m:num>
                        <m:r>
                          <a:rPr lang="pt-BR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pt-BR"/>
                            </m:ctrlPr>
                          </m:sSubPr>
                          <m:e>
                            <m:r>
                              <a:rPr lang="pt-BR"/>
                              <m:t>𝐶</m:t>
                            </m:r>
                          </m:e>
                          <m:sub>
                            <m:r>
                              <a:rPr lang="pt-BR"/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/>
                            </m:ctrlPr>
                          </m:sSubPr>
                          <m:e>
                            <m:r>
                              <a:rPr lang="pt-BR"/>
                              <m:t>𝑅</m:t>
                            </m:r>
                          </m:e>
                          <m:sub>
                            <m:r>
                              <a:rPr lang="pt-BR"/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789040"/>
                <a:ext cx="3096344" cy="1966629"/>
              </a:xfrm>
              <a:prstGeom prst="rect">
                <a:avLst/>
              </a:prstGeom>
              <a:blipFill rotWithShape="0">
                <a:blip r:embed="rId4"/>
                <a:stretch>
                  <a:fillRect l="-1533" t="-298"/>
                </a:stretch>
              </a:blipFill>
              <a:ln w="8572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96411"/>
          <a:stretch/>
        </p:blipFill>
        <p:spPr bwMode="auto">
          <a:xfrm>
            <a:off x="1691680" y="6309320"/>
            <a:ext cx="6588224" cy="19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455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Integradores e diferenciadores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Integrador inversor (ou Integrador Miller)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5" r="5365" b="65791"/>
          <a:stretch/>
        </p:blipFill>
        <p:spPr bwMode="auto">
          <a:xfrm>
            <a:off x="1206954" y="1637184"/>
            <a:ext cx="4660531" cy="207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6" t="37994" r="4592" b="5154"/>
          <a:stretch/>
        </p:blipFill>
        <p:spPr bwMode="auto">
          <a:xfrm>
            <a:off x="5004227" y="3068960"/>
            <a:ext cx="4104457" cy="309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2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3068"/>
            <a:ext cx="6217146" cy="36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455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Integradores e diferenciadores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Integrador inversor (ou Integrador Miller)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1979712" y="1988840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Efeito de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𝑂𝑆</m:t>
                        </m:r>
                      </m:sub>
                    </m:sSub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8840"/>
                <a:ext cx="489654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993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96952"/>
            <a:ext cx="5334000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455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Integradores e diferenciadores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Integrador inversor (ou Integrador Miller)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1979712" y="1988840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Efeito de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𝑂𝑆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8840"/>
                <a:ext cx="489654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993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5353050" cy="300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4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863600"/>
            <a:ext cx="6318250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684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9200"/>
            <a:ext cx="7162800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64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590800"/>
            <a:ext cx="71913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940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33600"/>
            <a:ext cx="68802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09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80" y="1998662"/>
            <a:ext cx="6765030" cy="373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80709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características ideais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220072" y="2967335"/>
            <a:ext cx="216024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(muito alta)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34000" y="3384000"/>
            <a:ext cx="216024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(muito baixa)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680000" y="4140000"/>
            <a:ext cx="266429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(CMRR muito alta)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08104" y="4518000"/>
            <a:ext cx="1656184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(muito alto)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236296" y="4896000"/>
            <a:ext cx="1752403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pt-BR" sz="2000" dirty="0" smtClean="0"/>
              <a:t>(muito estreita)</a:t>
            </a:r>
            <a:endParaRPr lang="pt-BR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508104" y="1484784"/>
            <a:ext cx="293090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b="1" dirty="0" smtClean="0"/>
              <a:t>Características reais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1727684" y="5785469"/>
            <a:ext cx="720080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/>
            </a:lvl1pPr>
          </a:lstStyle>
          <a:p>
            <a:r>
              <a:rPr lang="pt-BR" dirty="0"/>
              <a:t>Sem considerar a largura de faixa, o modelo ideal representa muito bem o amplificador Operacional.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  <p:bldP spid="7" grpId="0" animBg="1"/>
      <p:bldP spid="6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32000"/>
            <a:ext cx="71628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213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695450"/>
            <a:ext cx="732472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247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987550"/>
            <a:ext cx="7343775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036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7038975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637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6858000" cy="34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96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82750"/>
            <a:ext cx="707072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57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07690"/>
            <a:ext cx="6019800" cy="497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80709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excitação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5219700" y="4509120"/>
                <a:ext cx="2016596" cy="972254"/>
              </a:xfrm>
              <a:prstGeom prst="rect">
                <a:avLst/>
              </a:prstGeom>
              <a:solidFill>
                <a:schemeClr val="accent1"/>
              </a:solidFill>
              <a:ln w="1016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𝐼𝑐𝑚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4509120"/>
                <a:ext cx="2016596" cy="972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016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56792"/>
            <a:ext cx="5943600" cy="264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65378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inversor (em malha fechada, para reduzir o ganho)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35496" y="1455167"/>
            <a:ext cx="6033703" cy="5076304"/>
            <a:chOff x="35496" y="1455167"/>
            <a:chExt cx="6033703" cy="5076304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4293096"/>
              <a:ext cx="2962275" cy="2238375"/>
            </a:xfrm>
            <a:prstGeom prst="rect">
              <a:avLst/>
            </a:prstGeom>
          </p:spPr>
        </p:pic>
        <p:grpSp>
          <p:nvGrpSpPr>
            <p:cNvPr id="8" name="Grupo 7"/>
            <p:cNvGrpSpPr/>
            <p:nvPr/>
          </p:nvGrpSpPr>
          <p:grpSpPr>
            <a:xfrm>
              <a:off x="35496" y="1455167"/>
              <a:ext cx="6033703" cy="3125961"/>
              <a:chOff x="35496" y="1455167"/>
              <a:chExt cx="6033703" cy="3125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CaixaDeTexto 1"/>
                  <p:cNvSpPr txBox="1"/>
                  <p:nvPr/>
                </p:nvSpPr>
                <p:spPr>
                  <a:xfrm>
                    <a:off x="35496" y="1455167"/>
                    <a:ext cx="6033703" cy="46166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 smtClean="0">
                        <a:solidFill>
                          <a:schemeClr val="tx1"/>
                        </a:solidFill>
                      </a:rPr>
                      <a:t>Ganho de malha aberta = </a:t>
                    </a:r>
                    <a14:m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107,7 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≅241.000</m:t>
                        </m:r>
                      </m:oMath>
                    </a14:m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CaixaDeTexto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" y="1455167"/>
                    <a:ext cx="6033703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100" t="-3529" b="-21176"/>
                    </a:stretch>
                  </a:blipFill>
                  <a:ln w="635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Conector de seta reta 6"/>
              <p:cNvCxnSpPr/>
              <p:nvPr/>
            </p:nvCxnSpPr>
            <p:spPr>
              <a:xfrm>
                <a:off x="1691680" y="1916832"/>
                <a:ext cx="1368152" cy="2664296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upo 13"/>
          <p:cNvGrpSpPr/>
          <p:nvPr/>
        </p:nvGrpSpPr>
        <p:grpSpPr>
          <a:xfrm>
            <a:off x="5810555" y="1268760"/>
            <a:ext cx="2865901" cy="5240062"/>
            <a:chOff x="5810555" y="1268760"/>
            <a:chExt cx="2865901" cy="5240062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555" y="4293096"/>
              <a:ext cx="2865901" cy="2215726"/>
            </a:xfrm>
            <a:prstGeom prst="rect">
              <a:avLst/>
            </a:prstGeom>
          </p:spPr>
        </p:pic>
        <p:cxnSp>
          <p:nvCxnSpPr>
            <p:cNvPr id="10" name="Conector angulado 9"/>
            <p:cNvCxnSpPr/>
            <p:nvPr/>
          </p:nvCxnSpPr>
          <p:spPr>
            <a:xfrm rot="16200000" flipH="1">
              <a:off x="6300192" y="2276872"/>
              <a:ext cx="3024336" cy="1008112"/>
            </a:xfrm>
            <a:prstGeom prst="bentConnector3">
              <a:avLst>
                <a:gd name="adj1" fmla="val -291"/>
              </a:avLst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b="43662"/>
          <a:stretch/>
        </p:blipFill>
        <p:spPr bwMode="auto">
          <a:xfrm>
            <a:off x="1979711" y="1556792"/>
            <a:ext cx="631946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91680" y="73508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inversor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472608" y="1340768"/>
                <a:ext cx="3635896" cy="1200329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Supõe-se que o amplificador não satura, daí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finito.</a:t>
                </a:r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08" y="1340768"/>
                <a:ext cx="363589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815" t="-1449" r="-2310" b="-7729"/>
                </a:stretch>
              </a:blipFill>
              <a:ln w="635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to 12"/>
          <p:cNvCxnSpPr/>
          <p:nvPr/>
        </p:nvCxnSpPr>
        <p:spPr>
          <a:xfrm flipV="1">
            <a:off x="4283968" y="3349782"/>
            <a:ext cx="25482" cy="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/>
          <p:cNvGrpSpPr/>
          <p:nvPr/>
        </p:nvGrpSpPr>
        <p:grpSpPr>
          <a:xfrm>
            <a:off x="2339752" y="1678764"/>
            <a:ext cx="6048672" cy="4337499"/>
            <a:chOff x="3419872" y="1556792"/>
            <a:chExt cx="6048672" cy="4337499"/>
          </a:xfrm>
        </p:grpSpPr>
        <p:grpSp>
          <p:nvGrpSpPr>
            <p:cNvPr id="26" name="Grupo 25"/>
            <p:cNvGrpSpPr/>
            <p:nvPr/>
          </p:nvGrpSpPr>
          <p:grpSpPr>
            <a:xfrm>
              <a:off x="3419872" y="1556792"/>
              <a:ext cx="6048672" cy="4337499"/>
              <a:chOff x="2339752" y="1556791"/>
              <a:chExt cx="6048672" cy="4337498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339752" y="1556791"/>
                <a:ext cx="6048672" cy="4337498"/>
                <a:chOff x="1979712" y="1556791"/>
                <a:chExt cx="6376433" cy="4471967"/>
              </a:xfrm>
            </p:grpSpPr>
            <p:pic>
              <p:nvPicPr>
                <p:cNvPr id="4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204" t="54931" r="9230" b="4224"/>
                <a:stretch/>
              </p:blipFill>
              <p:spPr bwMode="auto">
                <a:xfrm>
                  <a:off x="1979712" y="1556791"/>
                  <a:ext cx="6376433" cy="4402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CaixaDeTexto 1"/>
                    <p:cNvSpPr txBox="1"/>
                    <p:nvPr/>
                  </p:nvSpPr>
                  <p:spPr>
                    <a:xfrm>
                      <a:off x="3877460" y="5445223"/>
                      <a:ext cx="2583342" cy="583535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 w="63500">
                      <a:solidFill>
                        <a:srgbClr val="FFC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𝐺𝑎𝑛h𝑜</m:t>
                          </m:r>
                          <m: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f>
                            <m:fPr>
                              <m:ctrlPr>
                                <a:rPr lang="pt-B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0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a14:m>
                      <a:r>
                        <a:rPr lang="pt-BR" sz="2000" dirty="0" smtClean="0"/>
                        <a:t> </a:t>
                      </a:r>
                      <a:endParaRPr lang="pt-BR" sz="2000" dirty="0"/>
                    </a:p>
                  </p:txBody>
                </p:sp>
              </mc:Choice>
              <mc:Fallback xmlns="">
                <p:sp>
                  <p:nvSpPr>
                    <p:cNvPr id="2" name="CaixaDeTexto 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7460" y="5445223"/>
                      <a:ext cx="2583342" cy="58353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 w="63500"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84" t="27177" r="23919" b="29339"/>
              <a:stretch/>
            </p:blipFill>
            <p:spPr bwMode="auto">
              <a:xfrm>
                <a:off x="4932040" y="3027146"/>
                <a:ext cx="1008112" cy="13296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5" name="Conector reto 14"/>
            <p:cNvCxnSpPr/>
            <p:nvPr/>
          </p:nvCxnSpPr>
          <p:spPr>
            <a:xfrm>
              <a:off x="5400160" y="3349782"/>
              <a:ext cx="61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5364160" y="4005064"/>
              <a:ext cx="64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6912272" y="3645024"/>
              <a:ext cx="21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660232" y="5547319"/>
                <a:ext cx="1656184" cy="978025"/>
              </a:xfrm>
              <a:prstGeom prst="rect">
                <a:avLst/>
              </a:prstGeom>
              <a:solidFill>
                <a:schemeClr val="bg2"/>
              </a:solidFill>
              <a:ln w="6350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20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5547319"/>
                <a:ext cx="1656184" cy="9780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91680" y="80709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Amplificadores Operacionais – amplificador inversor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23728" y="1484784"/>
            <a:ext cx="6624736" cy="4896544"/>
            <a:chOff x="2123728" y="1490891"/>
            <a:chExt cx="6324600" cy="4386381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543397"/>
              <a:ext cx="6324600" cy="433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ixaDeTexto 1"/>
                <p:cNvSpPr txBox="1"/>
                <p:nvPr/>
              </p:nvSpPr>
              <p:spPr>
                <a:xfrm>
                  <a:off x="2123729" y="1490891"/>
                  <a:ext cx="1993624" cy="744417"/>
                </a:xfrm>
                <a:prstGeom prst="rect">
                  <a:avLst/>
                </a:prstGeom>
                <a:noFill/>
                <a:ln w="63500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 err="1" smtClean="0"/>
                    <a:t>Amp</a:t>
                  </a:r>
                  <a:r>
                    <a:rPr lang="pt-BR" b="1" dirty="0" smtClean="0"/>
                    <a:t> </a:t>
                  </a:r>
                  <a:r>
                    <a:rPr lang="pt-BR" b="1" dirty="0" err="1" smtClean="0"/>
                    <a:t>Op</a:t>
                  </a:r>
                  <a:r>
                    <a:rPr lang="pt-BR" b="1" dirty="0" smtClean="0"/>
                    <a:t> com ganho </a:t>
                  </a:r>
                  <a14:m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pt-BR" b="1" dirty="0" smtClean="0"/>
                    <a:t> finito</a:t>
                  </a:r>
                  <a:endParaRPr lang="pt-BR" b="1" dirty="0"/>
                </a:p>
              </p:txBody>
            </p:sp>
          </mc:Choice>
          <mc:Fallback xmlns="">
            <p:sp>
              <p:nvSpPr>
                <p:cNvPr id="2" name="CaixaDeTexto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9" y="1490891"/>
                  <a:ext cx="1993624" cy="7444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833" t="-2055" b="-11644"/>
                  </a:stretch>
                </a:blipFill>
                <a:ln w="635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2160743" y="2378073"/>
                <a:ext cx="2296911" cy="1194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0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743" y="2378073"/>
                <a:ext cx="2296911" cy="11949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724128" y="2126966"/>
                <a:ext cx="3384376" cy="5819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126966"/>
                <a:ext cx="3384376" cy="5819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Verdana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712</Words>
  <Application>Microsoft Office PowerPoint</Application>
  <PresentationFormat>Apresentação na tela (4:3)</PresentationFormat>
  <Paragraphs>187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0" baseType="lpstr">
      <vt:lpstr>Arial</vt:lpstr>
      <vt:lpstr>Cambria Math</vt:lpstr>
      <vt:lpstr>Times New Roman</vt:lpstr>
      <vt:lpstr>Verdana</vt:lpstr>
      <vt:lpstr>Estrutura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MaZZo Graphics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MaZZo</dc:creator>
  <cp:lastModifiedBy>Mário Sarcinelli Filho</cp:lastModifiedBy>
  <cp:revision>101</cp:revision>
  <dcterms:created xsi:type="dcterms:W3CDTF">2007-11-02T19:13:48Z</dcterms:created>
  <dcterms:modified xsi:type="dcterms:W3CDTF">2017-06-26T16:48:49Z</dcterms:modified>
</cp:coreProperties>
</file>